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8" r:id="rId2"/>
    <p:sldId id="272" r:id="rId3"/>
    <p:sldId id="268" r:id="rId4"/>
    <p:sldId id="266" r:id="rId5"/>
    <p:sldId id="262" r:id="rId6"/>
    <p:sldId id="275" r:id="rId7"/>
    <p:sldId id="273" r:id="rId8"/>
    <p:sldId id="274" r:id="rId9"/>
    <p:sldId id="264" r:id="rId10"/>
    <p:sldId id="276" r:id="rId11"/>
    <p:sldId id="267" r:id="rId12"/>
    <p:sldId id="269" r:id="rId13"/>
    <p:sldId id="277" r:id="rId14"/>
    <p:sldId id="265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BFBFB"/>
    <a:srgbClr val="FAFAFA"/>
    <a:srgbClr val="FCFCFC"/>
    <a:srgbClr val="CC0000"/>
    <a:srgbClr val="A5002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14" autoAdjust="0"/>
    <p:restoredTop sz="98991" autoAdjust="0"/>
  </p:normalViewPr>
  <p:slideViewPr>
    <p:cSldViewPr snapToObjects="1" showGuides="1">
      <p:cViewPr>
        <p:scale>
          <a:sx n="90" d="100"/>
          <a:sy n="90" d="100"/>
        </p:scale>
        <p:origin x="-1278" y="-72"/>
      </p:cViewPr>
      <p:guideLst>
        <p:guide orient="horz" pos="48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46" d="100"/>
          <a:sy n="46" d="100"/>
        </p:scale>
        <p:origin x="-183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76817-4A71-4482-9590-1695C95B5C43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EA3E2-D6BF-429F-BD7F-3B7BCEF6B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59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5FFE3-8307-47F7-A741-D8FA7223935D}" type="datetimeFigureOut">
              <a:rPr lang="en-US" smtClean="0"/>
              <a:pPr/>
              <a:t>2/27/2012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38C74-7819-4188-95B2-36FDFE42F1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1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38C74-7819-4188-95B2-36FDFE42F15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96EE9-0D98-4584-B1AC-E8A7FE83F366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14A91-E7B0-4324-9F3A-BF1F691F0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4B81F-2412-4CA5-8D5A-8E059E50F445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CBF8E-6C0F-49D8-94FF-AFD82BD4B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041A6-16D4-4E9A-9F64-6064ACF3B727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9C310-B582-4F61-B3B1-29255FF9E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81FEB-3FCE-4889-AAF0-9B5494D6B20D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A077-95AD-47C5-9F35-BB8534384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1FC68-3C15-4952-9AFB-8B65D1BCC08C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5D778-85DC-4082-9A03-D7251A113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F27DE-C90C-4912-AC11-FD4278006BC9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9F0D4-0B82-4907-AA5A-FC94A7D52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CF76-359A-4039-9A77-4FCF8BBA57F5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64806-DBE6-4853-B1C5-C50F5D1A1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AF88-817F-4626-B41D-7163523E4EEE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CE301-9D99-4B26-B88B-EDE78A15D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CC314-E5FC-4EE2-B0E8-3DD9D4FD88BF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6E214-9884-45F5-857D-8D7D50DBA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111F0-51EF-41D1-9A84-033B1093CD60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D6DDB-B042-4BB3-8D67-6221B56BD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14017-64D3-432D-B15F-0716C6F4C2C6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DFD43-263F-4E4D-A4B0-DA515EE13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8" name="Picture 4" descr="sportredblue.gif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nasa.gif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glob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990600" y="2130425"/>
            <a:ext cx="7162800" cy="993775"/>
          </a:xfrm>
        </p:spPr>
        <p:txBody>
          <a:bodyPr/>
          <a:lstStyle/>
          <a:p>
            <a:pPr eaLnBrk="1" hangingPunct="1"/>
            <a:r>
              <a:rPr lang="en-US" dirty="0" smtClean="0"/>
              <a:t>MODIS-GOES </a:t>
            </a:r>
            <a:r>
              <a:rPr lang="en-US" dirty="0" smtClean="0"/>
              <a:t>Hybrid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617" y="4267200"/>
            <a:ext cx="8458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Sixth Meeting of the Science Advisory Committee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 February - 1 March, 2012</a:t>
            </a:r>
          </a:p>
        </p:txBody>
      </p:sp>
      <p:grpSp>
        <p:nvGrpSpPr>
          <p:cNvPr id="2054" name="Group 13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2056" name="Picture 4" descr="sportredblue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6" descr="nasa.g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5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206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10139" y="5486400"/>
            <a:ext cx="5902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National Space Science and Technology Center, Huntsville, 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MODIS-GOES Hybrid IR loop</a:t>
            </a:r>
            <a:endParaRPr lang="en-US" dirty="0"/>
          </a:p>
        </p:txBody>
      </p:sp>
      <p:pic>
        <p:nvPicPr>
          <p:cNvPr id="4" name="Content Placeholder 11" descr="20091012_1815centered_6hr_loop_GOES_IR4_STATE-JAN.gif"/>
          <p:cNvPicPr>
            <a:picLocks noGrp="1"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43" y="1453356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13" descr="20091012_1815centered_6hr_loop_HYBRID_IR4_STATE-JAN.gif"/>
          <p:cNvPicPr>
            <a:picLocks noGrp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0268" y="1453356"/>
            <a:ext cx="39512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48200" y="1066800"/>
            <a:ext cx="4191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0" y="273736"/>
            <a:ext cx="2667000" cy="639762"/>
          </a:xfrm>
        </p:spPr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99805" y="1447800"/>
            <a:ext cx="7648575" cy="0"/>
          </a:xfrm>
          <a:prstGeom prst="line">
            <a:avLst/>
          </a:prstGeom>
          <a:ln w="44450" cmpd="sng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10" descr="20111116_1601_IR_hybridexamp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0654" t="8487" r="738" b="2546"/>
          <a:stretch>
            <a:fillRect/>
          </a:stretch>
        </p:blipFill>
        <p:spPr>
          <a:xfrm>
            <a:off x="3171580" y="3193391"/>
            <a:ext cx="844606" cy="830826"/>
          </a:xfr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906405" y="39448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18</a:t>
            </a:r>
            <a:r>
              <a:rPr lang="en-US" dirty="0" smtClean="0"/>
              <a:t>00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9333"/>
          <a:stretch>
            <a:fillRect/>
          </a:stretch>
        </p:blipFill>
        <p:spPr bwMode="auto">
          <a:xfrm>
            <a:off x="5737322" y="4818770"/>
            <a:ext cx="1066800" cy="108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8000"/>
          <a:stretch>
            <a:fillRect/>
          </a:stretch>
        </p:blipFill>
        <p:spPr bwMode="auto">
          <a:xfrm>
            <a:off x="3531503" y="4823202"/>
            <a:ext cx="103072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3798178" y="451151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1753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067180" y="451118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1841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036178" y="5880477"/>
            <a:ext cx="2040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MODIS Terra (</a:t>
            </a:r>
            <a:r>
              <a:rPr lang="en-US" sz="1600" dirty="0" err="1" smtClean="0"/>
              <a:t>Desc</a:t>
            </a:r>
            <a:r>
              <a:rPr lang="en-US" sz="1600" dirty="0" smtClean="0"/>
              <a:t>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279974" y="5880477"/>
            <a:ext cx="1930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MODIS Aqua (</a:t>
            </a:r>
            <a:r>
              <a:rPr lang="en-US" sz="1600" dirty="0" err="1" smtClean="0"/>
              <a:t>Asc</a:t>
            </a:r>
            <a:r>
              <a:rPr lang="en-US" sz="1600" dirty="0" smtClean="0"/>
              <a:t>)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23983" y="1743204"/>
            <a:ext cx="1013729" cy="1343761"/>
            <a:chOff x="76200" y="1743204"/>
            <a:chExt cx="1013729" cy="1343761"/>
          </a:xfrm>
        </p:grpSpPr>
        <p:pic>
          <p:nvPicPr>
            <p:cNvPr id="14" name="Content Placeholder 10" descr="20111116_1601_IR_hybridexample.png"/>
            <p:cNvPicPr>
              <a:picLocks noChangeAspect="1"/>
            </p:cNvPicPr>
            <p:nvPr/>
          </p:nvPicPr>
          <p:blipFill>
            <a:blip r:embed="rId2" cstate="print"/>
            <a:srcRect l="20654" t="8487" r="738" b="2546"/>
            <a:stretch>
              <a:fillRect/>
            </a:stretch>
          </p:blipFill>
          <p:spPr bwMode="auto">
            <a:xfrm>
              <a:off x="160287" y="1954162"/>
              <a:ext cx="844606" cy="83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35841" y="271763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1745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200" y="1743204"/>
              <a:ext cx="1013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GOES-E</a:t>
              </a:r>
              <a:endParaRPr lang="en-US" sz="12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958451" y="1743204"/>
            <a:ext cx="1013729" cy="1356434"/>
            <a:chOff x="6468792" y="1743204"/>
            <a:chExt cx="1013729" cy="1356434"/>
          </a:xfrm>
        </p:grpSpPr>
        <p:pic>
          <p:nvPicPr>
            <p:cNvPr id="12" name="Content Placeholder 10" descr="20111116_1601_IR_hybridexample.png"/>
            <p:cNvPicPr>
              <a:picLocks noChangeAspect="1"/>
            </p:cNvPicPr>
            <p:nvPr/>
          </p:nvPicPr>
          <p:blipFill>
            <a:blip r:embed="rId2" cstate="print"/>
            <a:srcRect l="20654" t="8487" r="738" b="2546"/>
            <a:stretch>
              <a:fillRect/>
            </a:stretch>
          </p:blipFill>
          <p:spPr bwMode="auto">
            <a:xfrm>
              <a:off x="6561087" y="1954162"/>
              <a:ext cx="844606" cy="83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6535467" y="273030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1915</a:t>
              </a:r>
              <a:endParaRPr 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68792" y="1743204"/>
              <a:ext cx="1013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GOES-E</a:t>
              </a:r>
              <a:endParaRPr lang="en-US" sz="12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38086" y="1738429"/>
            <a:ext cx="1041274" cy="1357802"/>
            <a:chOff x="2142567" y="1738429"/>
            <a:chExt cx="1041274" cy="1357802"/>
          </a:xfrm>
        </p:grpSpPr>
        <p:pic>
          <p:nvPicPr>
            <p:cNvPr id="8" name="Content Placeholder 10" descr="20111116_1601_IR_hybridexample.png"/>
            <p:cNvPicPr>
              <a:picLocks noChangeAspect="1"/>
            </p:cNvPicPr>
            <p:nvPr/>
          </p:nvPicPr>
          <p:blipFill>
            <a:blip r:embed="rId2" cstate="print"/>
            <a:srcRect l="20654" t="8487" r="738" b="2546"/>
            <a:stretch>
              <a:fillRect/>
            </a:stretch>
          </p:blipFill>
          <p:spPr bwMode="auto">
            <a:xfrm>
              <a:off x="2293887" y="1954162"/>
              <a:ext cx="844606" cy="83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269441" y="272689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1815</a:t>
              </a:r>
              <a:endParaRPr 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42567" y="1738429"/>
              <a:ext cx="1013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GOES-E</a:t>
              </a:r>
              <a:endParaRPr lang="en-US" sz="105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400180" y="1743204"/>
            <a:ext cx="1013729" cy="1354844"/>
            <a:chOff x="3268392" y="1743204"/>
            <a:chExt cx="1013729" cy="1354844"/>
          </a:xfrm>
        </p:grpSpPr>
        <p:pic>
          <p:nvPicPr>
            <p:cNvPr id="9" name="Content Placeholder 10" descr="20111116_1601_IR_hybridexample.png"/>
            <p:cNvPicPr>
              <a:picLocks noChangeAspect="1"/>
            </p:cNvPicPr>
            <p:nvPr/>
          </p:nvPicPr>
          <p:blipFill>
            <a:blip r:embed="rId2" cstate="print"/>
            <a:srcRect l="20654" t="8487" r="738" b="2546"/>
            <a:stretch>
              <a:fillRect/>
            </a:stretch>
          </p:blipFill>
          <p:spPr bwMode="auto">
            <a:xfrm>
              <a:off x="3360687" y="1954162"/>
              <a:ext cx="844606" cy="83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335067" y="272871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1830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68392" y="1743204"/>
              <a:ext cx="1013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GOES-E</a:t>
              </a:r>
              <a:endParaRPr lang="en-US" sz="12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48200" y="1743204"/>
            <a:ext cx="1190380" cy="1361878"/>
            <a:chOff x="4158541" y="1743204"/>
            <a:chExt cx="1190380" cy="1361878"/>
          </a:xfrm>
        </p:grpSpPr>
        <p:pic>
          <p:nvPicPr>
            <p:cNvPr id="10" name="Content Placeholder 10" descr="20111116_1601_IR_hybridexample.png"/>
            <p:cNvPicPr>
              <a:picLocks noChangeAspect="1"/>
            </p:cNvPicPr>
            <p:nvPr/>
          </p:nvPicPr>
          <p:blipFill>
            <a:blip r:embed="rId2" cstate="print"/>
            <a:srcRect l="20654" t="8487" r="738" b="2546"/>
            <a:stretch>
              <a:fillRect/>
            </a:stretch>
          </p:blipFill>
          <p:spPr bwMode="auto">
            <a:xfrm>
              <a:off x="4427487" y="1954162"/>
              <a:ext cx="844606" cy="83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158541" y="273575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1845</a:t>
              </a:r>
              <a:endParaRPr lang="en-US" sz="1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35192" y="1743204"/>
              <a:ext cx="1013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GOES-E</a:t>
              </a:r>
              <a:endParaRPr lang="en-US" sz="12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10651" y="1743204"/>
            <a:ext cx="1013729" cy="1355260"/>
            <a:chOff x="5411053" y="1743204"/>
            <a:chExt cx="1013729" cy="1355260"/>
          </a:xfrm>
        </p:grpSpPr>
        <p:pic>
          <p:nvPicPr>
            <p:cNvPr id="11" name="Content Placeholder 10" descr="20111116_1601_IR_hybridexample.png"/>
            <p:cNvPicPr>
              <a:picLocks noChangeAspect="1"/>
            </p:cNvPicPr>
            <p:nvPr/>
          </p:nvPicPr>
          <p:blipFill>
            <a:blip r:embed="rId2" cstate="print"/>
            <a:srcRect l="20654" t="8487" r="738" b="2546"/>
            <a:stretch>
              <a:fillRect/>
            </a:stretch>
          </p:blipFill>
          <p:spPr bwMode="auto">
            <a:xfrm>
              <a:off x="5494287" y="1954162"/>
              <a:ext cx="844606" cy="8308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462807" y="272913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1900</a:t>
              </a:r>
              <a:endParaRPr lang="en-US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11053" y="1743204"/>
              <a:ext cx="1013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GOES-E</a:t>
              </a:r>
              <a:endParaRPr lang="en-US" sz="12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049122" y="2971800"/>
            <a:ext cx="111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GOES-</a:t>
            </a:r>
            <a:r>
              <a:rPr lang="en-US" sz="1200" dirty="0" smtClean="0">
                <a:solidFill>
                  <a:srgbClr val="FF0000"/>
                </a:solidFill>
              </a:rPr>
              <a:t>W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>
            <a:stCxn id="1027" idx="0"/>
            <a:endCxn id="7" idx="2"/>
          </p:cNvCxnSpPr>
          <p:nvPr/>
        </p:nvCxnSpPr>
        <p:spPr>
          <a:xfrm flipH="1" flipV="1">
            <a:off x="3593883" y="4024217"/>
            <a:ext cx="452984" cy="7989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26" idx="0"/>
            <a:endCxn id="10" idx="2"/>
          </p:cNvCxnSpPr>
          <p:nvPr/>
        </p:nvCxnSpPr>
        <p:spPr>
          <a:xfrm flipH="1" flipV="1">
            <a:off x="5339449" y="2784988"/>
            <a:ext cx="931273" cy="20337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1346" y="1066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w Cen MT" pitchFamily="34" charset="0"/>
              </a:rPr>
              <a:t>18</a:t>
            </a:r>
            <a:r>
              <a:rPr lang="en-US" sz="2400" dirty="0" smtClean="0">
                <a:latin typeface="Tw Cen MT" pitchFamily="34" charset="0"/>
              </a:rPr>
              <a:t>00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53772" y="107927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1830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88146" y="107746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1815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81512" y="107969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1900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20572" y="108631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1845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54172" y="10808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1915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29180" y="108929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w Cen MT" pitchFamily="34" charset="0"/>
              </a:rPr>
              <a:t>1930</a:t>
            </a:r>
            <a:endParaRPr lang="en-US" dirty="0">
              <a:latin typeface="Tw Cen M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21565" y="1263134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53681" y="1447800"/>
            <a:ext cx="0" cy="92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952380" y="1447800"/>
            <a:ext cx="0" cy="92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997914" y="1447800"/>
            <a:ext cx="0" cy="92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064714" y="1447800"/>
            <a:ext cx="0" cy="92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120881" y="1447800"/>
            <a:ext cx="0" cy="92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196545" y="1461971"/>
            <a:ext cx="0" cy="92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265114" y="1461971"/>
            <a:ext cx="0" cy="92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5" grpId="0"/>
      <p:bldP spid="26" grpId="0"/>
      <p:bldP spid="27" grpId="0"/>
      <p:bldP spid="28" grpId="0"/>
      <p:bldP spid="36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215"/>
            <a:ext cx="8229600" cy="639762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385" y="990600"/>
            <a:ext cx="5695506" cy="4964479"/>
          </a:xfrm>
        </p:spPr>
        <p:txBody>
          <a:bodyPr/>
          <a:lstStyle/>
          <a:p>
            <a:r>
              <a:rPr lang="en-US" sz="2800" dirty="0" smtClean="0"/>
              <a:t>Incorporate </a:t>
            </a:r>
            <a:r>
              <a:rPr lang="en-US" sz="2800" dirty="0" smtClean="0"/>
              <a:t>VIIRS data </a:t>
            </a:r>
            <a:r>
              <a:rPr lang="en-US" sz="2800" dirty="0" smtClean="0"/>
              <a:t>(</a:t>
            </a:r>
            <a:r>
              <a:rPr lang="en-US" sz="2800" i="1" dirty="0" smtClean="0"/>
              <a:t>new name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Add product domains for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Alaska Region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Pacific Region</a:t>
            </a:r>
          </a:p>
          <a:p>
            <a:r>
              <a:rPr lang="en-US" sz="2800" dirty="0" smtClean="0"/>
              <a:t>Make atmospheric </a:t>
            </a:r>
            <a:r>
              <a:rPr lang="en-US" sz="2800" dirty="0" smtClean="0"/>
              <a:t>corrections </a:t>
            </a:r>
            <a:r>
              <a:rPr lang="en-US" sz="2800" dirty="0" smtClean="0"/>
              <a:t>for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Parallax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Limb </a:t>
            </a:r>
            <a:r>
              <a:rPr lang="en-US" sz="2000" dirty="0" smtClean="0"/>
              <a:t>Effects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Investigate AWIPS II capabilities</a:t>
            </a:r>
          </a:p>
          <a:p>
            <a:pPr>
              <a:spcBef>
                <a:spcPts val="0"/>
              </a:spcBef>
            </a:pP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Incorporate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00B050"/>
                </a:solidFill>
              </a:rPr>
              <a:t>G</a:t>
            </a:r>
            <a:r>
              <a:rPr lang="en-US" sz="2800" dirty="0" smtClean="0">
                <a:solidFill>
                  <a:srgbClr val="00B0F0"/>
                </a:solidFill>
              </a:rPr>
              <a:t>B</a:t>
            </a:r>
            <a:r>
              <a:rPr lang="en-US" sz="2800" dirty="0" smtClean="0"/>
              <a:t> Products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MODIS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/>
              <a:t>Airmass</a:t>
            </a:r>
            <a:r>
              <a:rPr lang="en-US" sz="2000" dirty="0" smtClean="0"/>
              <a:t> </a:t>
            </a:r>
            <a:r>
              <a:rPr lang="en-US" sz="2000" dirty="0" smtClean="0"/>
              <a:t>-&gt; </a:t>
            </a:r>
            <a:r>
              <a:rPr lang="en-US" sz="2000" dirty="0" smtClean="0"/>
              <a:t>GOES Water Vapor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MODIS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Nighttime Microphysics </a:t>
            </a:r>
            <a:r>
              <a:rPr lang="en-US" sz="2000" dirty="0" smtClean="0"/>
              <a:t>-&gt; </a:t>
            </a:r>
            <a:r>
              <a:rPr lang="en-US" sz="2000" dirty="0" smtClean="0"/>
              <a:t>GOES Fog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MODIS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True Color </a:t>
            </a:r>
            <a:r>
              <a:rPr lang="en-US" sz="2000" dirty="0" smtClean="0"/>
              <a:t>-&gt; </a:t>
            </a:r>
            <a:r>
              <a:rPr lang="en-US" sz="2000" dirty="0" smtClean="0"/>
              <a:t>GOES Visible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MODIS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Dust </a:t>
            </a:r>
            <a:r>
              <a:rPr lang="en-US" sz="2000" dirty="0" smtClean="0"/>
              <a:t>-&gt; </a:t>
            </a:r>
            <a:r>
              <a:rPr lang="en-US" sz="2000" dirty="0" smtClean="0"/>
              <a:t>GOES Visible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20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0" y="1752600"/>
            <a:ext cx="2667000" cy="838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002"/>
            <a:ext cx="8229600" cy="639762"/>
          </a:xfrm>
        </p:spPr>
        <p:txBody>
          <a:bodyPr/>
          <a:lstStyle/>
          <a:p>
            <a:r>
              <a:rPr lang="en-US" dirty="0" smtClean="0"/>
              <a:t>MODIS/GOES Hybrid Visible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7" y="893134"/>
            <a:ext cx="6387533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93134"/>
            <a:ext cx="6387534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 smtClean="0"/>
              <a:t>GOES animations are second nature to forecasters</a:t>
            </a:r>
          </a:p>
          <a:p>
            <a:endParaRPr lang="en-US" sz="2800" dirty="0" smtClean="0"/>
          </a:p>
          <a:p>
            <a:r>
              <a:rPr lang="en-US" sz="2800" dirty="0" smtClean="0"/>
              <a:t>MODIS data are higher resolution, but </a:t>
            </a:r>
            <a:r>
              <a:rPr lang="en-US" sz="2800" dirty="0" smtClean="0"/>
              <a:t>infrequent</a:t>
            </a:r>
          </a:p>
          <a:p>
            <a:endParaRPr lang="en-US" sz="2800" dirty="0" smtClean="0"/>
          </a:p>
          <a:p>
            <a:r>
              <a:rPr lang="en-US" sz="2800" dirty="0" smtClean="0"/>
              <a:t>Forecasters would say:</a:t>
            </a:r>
          </a:p>
          <a:p>
            <a:pPr lvl="1"/>
            <a:r>
              <a:rPr lang="en-US" sz="2400" dirty="0" smtClean="0"/>
              <a:t>“The data aren’t here when I need them”</a:t>
            </a:r>
          </a:p>
          <a:p>
            <a:pPr lvl="1"/>
            <a:r>
              <a:rPr lang="en-US" sz="2400" dirty="0" smtClean="0"/>
              <a:t>“I would use the data if I could loop the images”</a:t>
            </a:r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Let’s combine the best of both worlds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971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002"/>
            <a:ext cx="8229600" cy="639762"/>
          </a:xfrm>
          <a:ln>
            <a:noFill/>
          </a:ln>
        </p:spPr>
        <p:txBody>
          <a:bodyPr/>
          <a:lstStyle/>
          <a:p>
            <a:r>
              <a:rPr lang="en-US" dirty="0" smtClean="0"/>
              <a:t>MODIS-GOES </a:t>
            </a:r>
            <a:r>
              <a:rPr lang="en-US" dirty="0"/>
              <a:t>Hybrid Visible</a:t>
            </a:r>
          </a:p>
        </p:txBody>
      </p:sp>
      <p:pic>
        <p:nvPicPr>
          <p:cNvPr id="5" name="Picture 4" descr="HYBRID-VIS-JAN_11_1615.GIF"/>
          <p:cNvPicPr>
            <a:picLocks noChangeAspect="1"/>
          </p:cNvPicPr>
          <p:nvPr/>
        </p:nvPicPr>
        <p:blipFill>
          <a:blip r:embed="rId2"/>
          <a:srcRect r="1951" b="3064"/>
          <a:stretch>
            <a:fillRect/>
          </a:stretch>
        </p:blipFill>
        <p:spPr>
          <a:xfrm>
            <a:off x="2130499" y="1306513"/>
            <a:ext cx="4876800" cy="4821238"/>
          </a:xfrm>
          <a:prstGeom prst="rect">
            <a:avLst/>
          </a:prstGeom>
          <a:noFill/>
          <a:ln w="38100">
            <a:noFill/>
          </a:ln>
        </p:spPr>
      </p:pic>
      <p:grpSp>
        <p:nvGrpSpPr>
          <p:cNvPr id="1034" name="Group 1033"/>
          <p:cNvGrpSpPr/>
          <p:nvPr/>
        </p:nvGrpSpPr>
        <p:grpSpPr>
          <a:xfrm>
            <a:off x="3580680" y="1698995"/>
            <a:ext cx="2974182" cy="4231906"/>
            <a:chOff x="3580680" y="1698995"/>
            <a:chExt cx="2974182" cy="4231906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3881482" y="2578322"/>
              <a:ext cx="42588" cy="77160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808830" y="3357441"/>
              <a:ext cx="72651" cy="78914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585443" y="4885617"/>
              <a:ext cx="125684" cy="82859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713633" y="4154097"/>
              <a:ext cx="95197" cy="73402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924070" y="1698995"/>
              <a:ext cx="17536" cy="87431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941606" y="1698995"/>
              <a:ext cx="595838" cy="1066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48077" y="1709664"/>
              <a:ext cx="560867" cy="4784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111602" y="1754853"/>
              <a:ext cx="724122" cy="10172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842868" y="1858963"/>
              <a:ext cx="711994" cy="1476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271493" y="2004219"/>
              <a:ext cx="283369" cy="114062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064324" y="3161507"/>
              <a:ext cx="202406" cy="98107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914305" y="4154488"/>
              <a:ext cx="145257" cy="85010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769049" y="5011738"/>
              <a:ext cx="145256" cy="9167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580680" y="5711826"/>
              <a:ext cx="738188" cy="8096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018955" y="5861844"/>
              <a:ext cx="750094" cy="6905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316487" y="5790408"/>
              <a:ext cx="702468" cy="6905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62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103"/>
            <a:ext cx="8229600" cy="715962"/>
          </a:xfrm>
        </p:spPr>
        <p:txBody>
          <a:bodyPr/>
          <a:lstStyle/>
          <a:p>
            <a:r>
              <a:rPr lang="en-US" dirty="0" smtClean="0"/>
              <a:t>Relevance to 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619" y="1143000"/>
            <a:ext cx="8382000" cy="4800600"/>
          </a:xfrm>
        </p:spPr>
        <p:txBody>
          <a:bodyPr/>
          <a:lstStyle/>
          <a:p>
            <a:r>
              <a:rPr lang="en-US" sz="2800" dirty="0" smtClean="0"/>
              <a:t>GOES-R Proving Ground</a:t>
            </a:r>
          </a:p>
          <a:p>
            <a:pPr lvl="1"/>
            <a:r>
              <a:rPr lang="en-US" sz="2400" dirty="0" smtClean="0"/>
              <a:t>Preparation for </a:t>
            </a:r>
            <a:r>
              <a:rPr lang="en-US" sz="2400" b="1" dirty="0" smtClean="0"/>
              <a:t>A</a:t>
            </a:r>
            <a:r>
              <a:rPr lang="en-US" sz="2400" dirty="0" smtClean="0"/>
              <a:t>dvanced </a:t>
            </a:r>
            <a:r>
              <a:rPr lang="en-US" sz="2400" b="1" dirty="0" smtClean="0"/>
              <a:t>B</a:t>
            </a:r>
            <a:r>
              <a:rPr lang="en-US" sz="2400" dirty="0" smtClean="0"/>
              <a:t>aseline </a:t>
            </a:r>
            <a:r>
              <a:rPr lang="en-US" sz="2400" b="1" dirty="0" smtClean="0"/>
              <a:t>I</a:t>
            </a:r>
            <a:r>
              <a:rPr lang="en-US" sz="2400" dirty="0" smtClean="0"/>
              <a:t>mager (ABI)</a:t>
            </a:r>
            <a:endParaRPr lang="en-US" sz="2400" dirty="0" smtClean="0"/>
          </a:p>
          <a:p>
            <a:pPr lvl="2"/>
            <a:r>
              <a:rPr lang="en-US" sz="2000" dirty="0" smtClean="0"/>
              <a:t>500 m resolution visible channel</a:t>
            </a:r>
          </a:p>
          <a:p>
            <a:pPr lvl="2"/>
            <a:r>
              <a:rPr lang="en-US" sz="2000" dirty="0"/>
              <a:t>2</a:t>
            </a:r>
            <a:r>
              <a:rPr lang="en-US" sz="2000" dirty="0" smtClean="0"/>
              <a:t> km resolution infrared channels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800" dirty="0" smtClean="0"/>
              <a:t>Forecasters can begin to become accustomed to higher resolution imagery</a:t>
            </a:r>
          </a:p>
          <a:p>
            <a:pPr lvl="1"/>
            <a:r>
              <a:rPr lang="en-US" sz="2400" dirty="0" smtClean="0"/>
              <a:t>GOES-R </a:t>
            </a:r>
            <a:r>
              <a:rPr lang="en-US" sz="2400" dirty="0" smtClean="0"/>
              <a:t>ABI will </a:t>
            </a:r>
            <a:r>
              <a:rPr lang="en-US" sz="2400" dirty="0"/>
              <a:t>be a whole new </a:t>
            </a:r>
            <a:r>
              <a:rPr lang="en-US" sz="2400" dirty="0" smtClean="0"/>
              <a:t>paradigm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000" dirty="0"/>
          </a:p>
          <a:p>
            <a:r>
              <a:rPr lang="en-US" sz="2800" dirty="0" smtClean="0"/>
              <a:t>Awareness of present weather conditions will improve nowcasting and short-term forecasts.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334"/>
            <a:ext cx="8229600" cy="715962"/>
          </a:xfrm>
        </p:spPr>
        <p:txBody>
          <a:bodyPr/>
          <a:lstStyle/>
          <a:p>
            <a:r>
              <a:rPr lang="en-US" dirty="0" smtClean="0"/>
              <a:t>Accomplishments since SAC 2009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53" y="1295400"/>
            <a:ext cx="8229600" cy="4525963"/>
          </a:xfrm>
        </p:spPr>
        <p:txBody>
          <a:bodyPr/>
          <a:lstStyle/>
          <a:p>
            <a:r>
              <a:rPr lang="en-US" dirty="0" smtClean="0"/>
              <a:t>Training completed in April 2010</a:t>
            </a:r>
          </a:p>
          <a:p>
            <a:r>
              <a:rPr lang="en-US" dirty="0" smtClean="0"/>
              <a:t>User Survey completed in May 2011</a:t>
            </a:r>
          </a:p>
          <a:p>
            <a:r>
              <a:rPr lang="en-US" dirty="0" smtClean="0"/>
              <a:t>Currently </a:t>
            </a:r>
            <a:r>
              <a:rPr lang="en-US" dirty="0" smtClean="0"/>
              <a:t>13 WFOs </a:t>
            </a:r>
            <a:r>
              <a:rPr lang="en-US" dirty="0" smtClean="0"/>
              <a:t>receiving products</a:t>
            </a:r>
            <a:endParaRPr lang="en-US" dirty="0" smtClean="0"/>
          </a:p>
          <a:p>
            <a:pPr lvl="1"/>
            <a:r>
              <a:rPr lang="en-US" dirty="0"/>
              <a:t>6</a:t>
            </a:r>
            <a:r>
              <a:rPr lang="en-US" dirty="0" smtClean="0"/>
              <a:t> receiving highest-res version</a:t>
            </a:r>
          </a:p>
          <a:p>
            <a:pPr lvl="2"/>
            <a:r>
              <a:rPr lang="en-US" i="1" dirty="0" smtClean="0"/>
              <a:t>BMX, HUN, JSC, LIX, MFL, MOB</a:t>
            </a:r>
          </a:p>
          <a:p>
            <a:pPr lvl="1"/>
            <a:r>
              <a:rPr lang="en-US" dirty="0" smtClean="0"/>
              <a:t>8 receiving ABI-res version</a:t>
            </a:r>
          </a:p>
          <a:p>
            <a:pPr lvl="2"/>
            <a:r>
              <a:rPr lang="en-US" i="1" dirty="0" smtClean="0"/>
              <a:t>ABQ, CRP, HGX, HUN, JAN, MLB, MRX, OHX</a:t>
            </a:r>
          </a:p>
          <a:p>
            <a:r>
              <a:rPr lang="en-US" dirty="0" smtClean="0"/>
              <a:t>Blog posts report successes at WFOs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13428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n-lt"/>
              </a:rPr>
              <a:t>MODIS-GOES Hybrid Visible product</a:t>
            </a:r>
            <a:endParaRPr lang="en-US" sz="44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634" y="914400"/>
            <a:ext cx="8806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Lance Wood (HOU)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/>
              <a:t>The </a:t>
            </a:r>
            <a:r>
              <a:rPr lang="en-US" dirty="0"/>
              <a:t>high resolution 1930Z MODIS image revealed that convective cloud elements were present, as opposed to the more laminar look of stratus and/or sea fog that the lower resolution GOES products at 1915Z </a:t>
            </a:r>
            <a:r>
              <a:rPr lang="en-US" dirty="0" smtClean="0"/>
              <a:t>and </a:t>
            </a:r>
            <a:r>
              <a:rPr lang="en-US" dirty="0" smtClean="0"/>
              <a:t>1945Z </a:t>
            </a:r>
            <a:r>
              <a:rPr lang="en-US" dirty="0" smtClean="0"/>
              <a:t>depicted.”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0090" y="2363228"/>
            <a:ext cx="4375345" cy="3836385"/>
            <a:chOff x="4549239" y="838200"/>
            <a:chExt cx="4564856" cy="383638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239" y="838200"/>
              <a:ext cx="4564856" cy="3836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910394" y="4236912"/>
              <a:ext cx="2667000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1915 GOES Visible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05528" y="2364412"/>
            <a:ext cx="4414449" cy="3835201"/>
            <a:chOff x="3048000" y="2435874"/>
            <a:chExt cx="4566849" cy="383520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435874"/>
              <a:ext cx="4566849" cy="3835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05250" y="5821486"/>
              <a:ext cx="2667000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1930 MODIS Visible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5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113"/>
            <a:ext cx="8229600" cy="639762"/>
          </a:xfrm>
        </p:spPr>
        <p:txBody>
          <a:bodyPr/>
          <a:lstStyle/>
          <a:p>
            <a:r>
              <a:rPr lang="en-US" dirty="0" smtClean="0"/>
              <a:t>MODIS-GOES Hybrid Fog product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343400" y="876300"/>
            <a:ext cx="3794391" cy="3581400"/>
            <a:chOff x="4572000" y="876300"/>
            <a:chExt cx="3794391" cy="3581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876300"/>
              <a:ext cx="3794391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630383" y="1002830"/>
              <a:ext cx="2667000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0645 GOES Spec. Diff.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48200" y="2637033"/>
            <a:ext cx="3794391" cy="3581400"/>
            <a:chOff x="4892408" y="2514600"/>
            <a:chExt cx="3794391" cy="35814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408" y="2514600"/>
              <a:ext cx="3794391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943600" y="2637033"/>
              <a:ext cx="2667000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0701 MODIS Spec. Diff.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6807" y="1100468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Kris White (HUN)</a:t>
            </a:r>
          </a:p>
          <a:p>
            <a:endParaRPr lang="en-US" dirty="0"/>
          </a:p>
          <a:p>
            <a:r>
              <a:rPr lang="en-US" dirty="0" smtClean="0"/>
              <a:t>“The </a:t>
            </a:r>
            <a:r>
              <a:rPr lang="en-US" dirty="0"/>
              <a:t>early detection of this fog can be pivotal is assessing its eventual intensity and coverage. The MODIS-GOES hybrid 11um-3.9 product early yesterday morning showed the usefulness of the MODIS </a:t>
            </a:r>
            <a:r>
              <a:rPr lang="en-US" dirty="0" smtClean="0"/>
              <a:t>imagery…”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5175" y="311213"/>
            <a:ext cx="9677400" cy="563562"/>
          </a:xfrm>
        </p:spPr>
        <p:txBody>
          <a:bodyPr/>
          <a:lstStyle/>
          <a:p>
            <a:r>
              <a:rPr lang="en-US" dirty="0" smtClean="0"/>
              <a:t>MODIS-GOES Hybrid Shortwave product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121734"/>
            <a:ext cx="350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Brian Guyer (ABQ)</a:t>
            </a:r>
          </a:p>
          <a:p>
            <a:endParaRPr lang="en-US" dirty="0"/>
          </a:p>
          <a:p>
            <a:r>
              <a:rPr lang="en-US" dirty="0" smtClean="0"/>
              <a:t>-“…at </a:t>
            </a:r>
            <a:r>
              <a:rPr lang="en-US" dirty="0"/>
              <a:t>1945Z (1245 pm MST) </a:t>
            </a:r>
            <a:r>
              <a:rPr lang="en-US" dirty="0" smtClean="0"/>
              <a:t>… no </a:t>
            </a:r>
            <a:r>
              <a:rPr lang="en-US" dirty="0"/>
              <a:t>hot spot is </a:t>
            </a:r>
            <a:r>
              <a:rPr lang="en-US" dirty="0" smtClean="0"/>
              <a:t>evident.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-“…MODIS</a:t>
            </a:r>
            <a:r>
              <a:rPr lang="en-US" dirty="0"/>
              <a:t> image </a:t>
            </a:r>
            <a:r>
              <a:rPr lang="en-US" dirty="0" smtClean="0"/>
              <a:t>…from </a:t>
            </a:r>
            <a:r>
              <a:rPr lang="en-US" dirty="0"/>
              <a:t>2002Z – a hot spot likely associated with the fire is depicted in the 2km </a:t>
            </a:r>
            <a:r>
              <a:rPr lang="en-US" dirty="0" smtClean="0"/>
              <a:t>resolution (image).”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-“The </a:t>
            </a:r>
            <a:r>
              <a:rPr lang="en-US" dirty="0"/>
              <a:t>hot spot is not readily identifiable in the GOES imagery until 2032Z, and even at that time the signal is </a:t>
            </a:r>
            <a:r>
              <a:rPr lang="en-US" dirty="0" smtClean="0"/>
              <a:t>subtle.”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5067300" cy="299085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10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Hybrid Resolutions (km)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750" y="2138065"/>
            <a:ext cx="6661686" cy="2590800"/>
          </a:xfrm>
        </p:spPr>
        <p:txBody>
          <a:bodyPr/>
          <a:lstStyle/>
          <a:p>
            <a:r>
              <a:rPr lang="en-US" sz="2800" b="1" dirty="0" smtClean="0"/>
              <a:t>Visible		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1       0.5     0.25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800" b="1" dirty="0" smtClean="0"/>
              <a:t>IR (SW)		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4       2      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1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800" b="1" dirty="0" smtClean="0"/>
              <a:t>IR (LW)		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4       2      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1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800" b="1" dirty="0" smtClean="0"/>
              <a:t>Water Vapor	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4       2      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1</a:t>
            </a:r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800" b="1" dirty="0" smtClean="0"/>
              <a:t>Fog		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	4       2       1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4422" y="166473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NASA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01323" y="1295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G-RPG</a:t>
            </a:r>
          </a:p>
          <a:p>
            <a:pPr algn="ctr"/>
            <a:r>
              <a:rPr lang="en-US" sz="2400" b="1" dirty="0" smtClean="0"/>
              <a:t>(ABI)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50734" y="1664731"/>
            <a:ext cx="131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GOES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2138065"/>
            <a:ext cx="7239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18711</TotalTime>
  <Words>416</Words>
  <Application>Microsoft Office PowerPoint</Application>
  <PresentationFormat>On-screen Show (4:3)</PresentationFormat>
  <Paragraphs>107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MODIS-GOES Hybrid</vt:lpstr>
      <vt:lpstr>Background</vt:lpstr>
      <vt:lpstr>MODIS-GOES Hybrid Visible</vt:lpstr>
      <vt:lpstr>Relevance to SPoRT</vt:lpstr>
      <vt:lpstr>Accomplishments since SAC 2009</vt:lpstr>
      <vt:lpstr>PowerPoint Presentation</vt:lpstr>
      <vt:lpstr>MODIS-GOES Hybrid Fog product</vt:lpstr>
      <vt:lpstr>MODIS-GOES Hybrid Shortwave product</vt:lpstr>
      <vt:lpstr>Hybrid Resolutions (km)</vt:lpstr>
      <vt:lpstr>MODIS-GOES Hybrid IR loop</vt:lpstr>
      <vt:lpstr>Method</vt:lpstr>
      <vt:lpstr>Future Work</vt:lpstr>
      <vt:lpstr>PowerPoint Presentation</vt:lpstr>
      <vt:lpstr>MODIS/GOES Hybrid Visible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/ NWS Coordination Call</dc:title>
  <dc:creator>fuell</dc:creator>
  <cp:lastModifiedBy>Matthew R. Smith</cp:lastModifiedBy>
  <cp:revision>251</cp:revision>
  <dcterms:created xsi:type="dcterms:W3CDTF">2009-10-14T04:03:29Z</dcterms:created>
  <dcterms:modified xsi:type="dcterms:W3CDTF">2012-02-28T03:58:27Z</dcterms:modified>
</cp:coreProperties>
</file>